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86" r:id="rId2"/>
    <p:sldId id="298" r:id="rId3"/>
    <p:sldId id="287" r:id="rId4"/>
    <p:sldId id="288" r:id="rId5"/>
    <p:sldId id="289" r:id="rId6"/>
    <p:sldId id="291" r:id="rId7"/>
    <p:sldId id="292" r:id="rId8"/>
    <p:sldId id="276" r:id="rId9"/>
    <p:sldId id="294" r:id="rId10"/>
    <p:sldId id="293" r:id="rId11"/>
    <p:sldId id="263" r:id="rId12"/>
    <p:sldId id="279" r:id="rId13"/>
    <p:sldId id="290" r:id="rId14"/>
    <p:sldId id="280" r:id="rId15"/>
    <p:sldId id="296" r:id="rId16"/>
    <p:sldId id="281" r:id="rId17"/>
    <p:sldId id="282" r:id="rId18"/>
    <p:sldId id="295" r:id="rId19"/>
    <p:sldId id="29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AB9F0-D05B-4948-81B8-2142570FC2EE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12394-1DAE-4700-B783-AD69980A6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5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9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24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1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41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74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56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54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13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81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21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39C09-4BCA-4736-A89A-ED4E49B03332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57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1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2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0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3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1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7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2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0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9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163D-5FC4-44E2-AF1F-0649159F3D7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4AAF9-E08F-4182-8F39-748D904E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3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58319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: CẤU TẠO CỦA TIẾNG</a:t>
            </a:r>
            <a:endParaRPr lang="en-US" sz="4800" b="1" i="1" dirty="0">
              <a:solidFill>
                <a:srgbClr val="FF000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273999" y="2666638"/>
            <a:ext cx="618876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 1</a:t>
            </a:r>
            <a:endParaRPr lang="en-US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198929" y="613465"/>
            <a:ext cx="7746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PHÒNG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GIÁO DỤC – ĐÀO TẠO QUẬN 5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TRƯỜNG TIỂU HỌC TRẦN BÌNH TRỌNG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938371" y="5029246"/>
            <a:ext cx="69573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Giáo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viên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Ñoaøn</a:t>
            </a:r>
            <a:r>
              <a:rPr lang="en-US" sz="4400" b="1" dirty="0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Thò</a:t>
            </a:r>
            <a:r>
              <a:rPr lang="en-US" sz="4400" b="1" dirty="0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Thuùy</a:t>
            </a:r>
            <a:r>
              <a:rPr lang="en-US" sz="4400" b="1" dirty="0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Vaân</a:t>
            </a:r>
            <a:endParaRPr lang="en-US" sz="4400" b="1" i="1" dirty="0">
              <a:solidFill>
                <a:srgbClr val="0000CC"/>
              </a:solidFill>
              <a:latin typeface="VNI 15 Chops" panose="00000400000000000000" pitchFamily="2" charset="2"/>
              <a:ea typeface="MS Song"/>
              <a:cs typeface="Times New Roman" pitchFamily="18" charset="0"/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three-violet-flower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762" y="5958982"/>
            <a:ext cx="5090952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069964" y="1852569"/>
            <a:ext cx="70040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 LUYỆN TỪ VÀ CÂU</a:t>
            </a:r>
            <a:endParaRPr lang="en-US" sz="40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0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075" grpId="0"/>
      <p:bldP spid="18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7404" y="1041815"/>
          <a:ext cx="7884320" cy="569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0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2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543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26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78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bí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Tuy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rằng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ôt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nặng</a:t>
                      </a:r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giàn</a:t>
                      </a:r>
                      <a:endParaRPr lang="en-US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</a:t>
                      </a:r>
                      <a:endParaRPr lang="en-US" sz="2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2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205187" y="189428"/>
            <a:ext cx="7436537" cy="8227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US" sz="2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82646" y="1905860"/>
            <a:ext cx="2881262" cy="11672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85763" indent="-385763">
              <a:spcBef>
                <a:spcPct val="50000"/>
              </a:spcBef>
              <a:buFontTx/>
              <a:buAutoNum type="alphaLcPeriod"/>
              <a:defRPr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”?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3720" y="4222221"/>
            <a:ext cx="2922116" cy="1213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381315" y="1523961"/>
            <a:ext cx="4334774" cy="19235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ằng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giàn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351176" y="4237993"/>
            <a:ext cx="4334774" cy="12023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7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34726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4821" y="5021265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7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7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675" y="4895853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16" y="357116"/>
            <a:ext cx="1170319" cy="116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>
            <a:stCxn id="3" idx="3"/>
            <a:endCxn id="6" idx="1"/>
          </p:cNvCxnSpPr>
          <p:nvPr/>
        </p:nvCxnSpPr>
        <p:spPr>
          <a:xfrm flipV="1">
            <a:off x="3363908" y="2485741"/>
            <a:ext cx="1017407" cy="37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7" idx="1"/>
          </p:cNvCxnSpPr>
          <p:nvPr/>
        </p:nvCxnSpPr>
        <p:spPr>
          <a:xfrm>
            <a:off x="3425836" y="4828864"/>
            <a:ext cx="925340" cy="103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880083" y="0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522288" y="471823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31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800011" y="2658433"/>
            <a:ext cx="76155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1289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21425"/>
              </p:ext>
            </p:extLst>
          </p:nvPr>
        </p:nvGraphicFramePr>
        <p:xfrm>
          <a:off x="2419619" y="3431320"/>
          <a:ext cx="3543300" cy="1234360"/>
        </p:xfrm>
        <a:graphic>
          <a:graphicData uri="http://schemas.openxmlformats.org/drawingml/2006/table">
            <a:tbl>
              <a:tblPr/>
              <a:tblGrid>
                <a:gridCol w="1733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57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70" marB="34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70" marB="34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70" marB="34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757" name="Text Box 23"/>
          <p:cNvSpPr txBox="1">
            <a:spLocks noChangeArrowheads="1"/>
          </p:cNvSpPr>
          <p:nvPr/>
        </p:nvSpPr>
        <p:spPr bwMode="auto">
          <a:xfrm>
            <a:off x="800012" y="4665680"/>
            <a:ext cx="76155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" name="Picture 37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5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7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7" descr="CG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880083" y="2058497"/>
            <a:ext cx="27560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endParaRPr lang="en-US" altLang="en-US" sz="40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880083" y="0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522288" y="471823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75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57" grpId="0"/>
      <p:bldP spid="2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67482" y="1748619"/>
            <a:ext cx="654140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60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HOẠT ĐỘNG 2:</a:t>
            </a:r>
            <a:endParaRPr lang="en-US" sz="6000" b="1" i="1" u="sng" dirty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5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067482" y="3048329"/>
            <a:ext cx="654140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LUYỆN TẬP</a:t>
            </a:r>
            <a:endParaRPr lang="en-US" sz="6000" b="1" i="1" dirty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8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3076423" y="212501"/>
            <a:ext cx="606514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 7: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đây.Ghi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200" dirty="0">
              <a:latin typeface="Candara" panose="020E0502030303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37161"/>
              </p:ext>
            </p:extLst>
          </p:nvPr>
        </p:nvGraphicFramePr>
        <p:xfrm>
          <a:off x="3822995" y="4883616"/>
          <a:ext cx="4572000" cy="12345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42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Nhiễu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iêu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ngã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7" marB="3429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533" y="65701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73991" y="4336706"/>
            <a:ext cx="1320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4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40282"/>
              </p:ext>
            </p:extLst>
          </p:nvPr>
        </p:nvGraphicFramePr>
        <p:xfrm>
          <a:off x="2807262" y="540915"/>
          <a:ext cx="6310648" cy="63170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7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61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7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Nhiễu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iêu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ngã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phủ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534" y="65701"/>
            <a:ext cx="928728" cy="92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37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54682"/>
              </p:ext>
            </p:extLst>
          </p:nvPr>
        </p:nvGraphicFramePr>
        <p:xfrm>
          <a:off x="2807262" y="540915"/>
          <a:ext cx="6310648" cy="63170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7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61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7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Nhiễu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iêu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ngã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iêu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phủ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ôt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nặng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211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ung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534" y="65701"/>
            <a:ext cx="928728" cy="92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5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7835"/>
              </p:ext>
            </p:extLst>
          </p:nvPr>
        </p:nvGraphicFramePr>
        <p:xfrm>
          <a:off x="3013656" y="3256748"/>
          <a:ext cx="1937500" cy="139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92526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solidFill>
                            <a:srgbClr val="FF0000"/>
                          </a:solidFill>
                        </a:rPr>
                        <a:t>Sao</a:t>
                      </a:r>
                      <a:endParaRPr lang="en-US" sz="7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9" marB="3429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81948"/>
              </p:ext>
            </p:extLst>
          </p:nvPr>
        </p:nvGraphicFramePr>
        <p:xfrm>
          <a:off x="6065951" y="3228418"/>
          <a:ext cx="1828798" cy="138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82220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err="1" smtClean="0">
                          <a:solidFill>
                            <a:srgbClr val="FF0000"/>
                          </a:solidFill>
                        </a:rPr>
                        <a:t>ao</a:t>
                      </a:r>
                      <a:endParaRPr lang="en-US" sz="7200" dirty="0">
                        <a:solidFill>
                          <a:srgbClr val="FF0000"/>
                        </a:solidFill>
                      </a:endParaRPr>
                    </a:p>
                  </a:txBody>
                  <a:tcPr marL="68585" marR="68585" marT="34300" marB="343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4938278" y="3939229"/>
            <a:ext cx="1140552" cy="145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6" name="TextBox 6"/>
          <p:cNvSpPr txBox="1">
            <a:spLocks noChangeArrowheads="1"/>
          </p:cNvSpPr>
          <p:nvPr/>
        </p:nvSpPr>
        <p:spPr bwMode="auto">
          <a:xfrm>
            <a:off x="2907748" y="382012"/>
            <a:ext cx="592525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2/7: 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)</a:t>
            </a:r>
          </a:p>
        </p:txBody>
      </p:sp>
      <p:pic>
        <p:nvPicPr>
          <p:cNvPr id="8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534" y="65701"/>
            <a:ext cx="928728" cy="92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39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61648" y="1908562"/>
            <a:ext cx="70977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CỦNG CỐ- DẶN DÒ</a:t>
            </a:r>
            <a:endParaRPr lang="en-US" sz="4400" b="1" i="1" dirty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5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65175" y="2893997"/>
            <a:ext cx="808690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12 SGK</a:t>
            </a:r>
            <a:endParaRPr lang="en-US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85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0375" y="1976729"/>
            <a:ext cx="796240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6000" b="1" dirty="0" err="1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Chúc</a:t>
            </a:r>
            <a:r>
              <a:rPr lang="en-US" sz="6000" b="1" dirty="0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các</a:t>
            </a:r>
            <a:r>
              <a:rPr lang="en-US" sz="6000" b="1" dirty="0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em</a:t>
            </a:r>
            <a:r>
              <a:rPr lang="en-US" sz="6000" b="1" dirty="0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học</a:t>
            </a:r>
            <a:r>
              <a:rPr lang="en-US" sz="6000" b="1" dirty="0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B0F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tốt</a:t>
            </a:r>
            <a:endParaRPr lang="en-US" sz="6000" b="1" dirty="0" smtClean="0">
              <a:solidFill>
                <a:srgbClr val="00B0F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66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944340" y="465137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586545" y="1078629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14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split orient="vert"/>
      </p:transition>
    </mc:Choice>
    <mc:Fallback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286424" y="1987594"/>
            <a:ext cx="654140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60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HOẠT ĐỘNG 1: </a:t>
            </a: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170515" y="3281863"/>
            <a:ext cx="654140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TÌM HIỂU BÀI</a:t>
            </a:r>
          </a:p>
        </p:txBody>
      </p:sp>
    </p:spTree>
    <p:extLst>
      <p:ext uri="{BB962C8B-B14F-4D97-AF65-F5344CB8AC3E}">
        <p14:creationId xmlns:p14="http://schemas.microsoft.com/office/powerpoint/2010/main" val="281042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92" y="383378"/>
            <a:ext cx="1024645" cy="102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33" y="1492339"/>
            <a:ext cx="4320778" cy="319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292" y="1500791"/>
            <a:ext cx="4324708" cy="3211415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908291" y="4754777"/>
            <a:ext cx="7560840" cy="1294449"/>
          </a:xfrm>
          <a:prstGeom prst="roundRect">
            <a:avLst/>
          </a:prstGeom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rgbClr val="FF3300"/>
                </a:solidFill>
              </a:rPr>
              <a:t>                 </a:t>
            </a:r>
          </a:p>
          <a:p>
            <a:pPr>
              <a:defRPr/>
            </a:pP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8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giàn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800" b="1" dirty="0">
              <a:solidFill>
                <a:srgbClr val="FF3300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880083" y="0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522288" y="471823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92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256" y="239567"/>
            <a:ext cx="1121644" cy="111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50469" y="1586846"/>
            <a:ext cx="8539811" cy="106621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241748" y="3143793"/>
            <a:ext cx="6337524" cy="88247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36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079775" y="3395447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820598" y="3365921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269185" y="3365921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593316" y="3365921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554505" y="3415701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0" y="4103064"/>
            <a:ext cx="9053847" cy="88247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giàn</a:t>
            </a:r>
            <a:endParaRPr lang="en-US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5586632" y="4330659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252748" y="4346616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079775" y="4346616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003801" y="4346616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938371" y="4320046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7820379" y="4343813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912937" y="4314440"/>
            <a:ext cx="127059" cy="3953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880083" y="0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1522288" y="471823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4" grpId="0" animBg="1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707544" y="1946758"/>
            <a:ext cx="7606092" cy="143703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07544" y="3749784"/>
            <a:ext cx="7606092" cy="117991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bâu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880083" y="0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522288" y="471823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17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5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471819" y="1699352"/>
            <a:ext cx="8196374" cy="10926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95934" y="4175737"/>
            <a:ext cx="2847025" cy="85190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074276" y="3012939"/>
            <a:ext cx="1931707" cy="85190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74276" y="4175738"/>
            <a:ext cx="1931707" cy="85190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074276" y="5338537"/>
            <a:ext cx="1931706" cy="85190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15" idx="3"/>
            <a:endCxn id="16" idx="1"/>
          </p:cNvCxnSpPr>
          <p:nvPr/>
        </p:nvCxnSpPr>
        <p:spPr>
          <a:xfrm flipV="1">
            <a:off x="3342959" y="3438894"/>
            <a:ext cx="1731317" cy="1162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5" idx="3"/>
            <a:endCxn id="17" idx="1"/>
          </p:cNvCxnSpPr>
          <p:nvPr/>
        </p:nvCxnSpPr>
        <p:spPr>
          <a:xfrm>
            <a:off x="3342959" y="4601692"/>
            <a:ext cx="173131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5" idx="3"/>
            <a:endCxn id="18" idx="1"/>
          </p:cNvCxnSpPr>
          <p:nvPr/>
        </p:nvCxnSpPr>
        <p:spPr>
          <a:xfrm>
            <a:off x="3342959" y="4601692"/>
            <a:ext cx="1731317" cy="116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880083" y="0"/>
            <a:ext cx="3589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ea typeface="MS Song"/>
                <a:cs typeface="Times New Roman" pitchFamily="18" charset="0"/>
              </a:rPr>
              <a:t>câu</a:t>
            </a:r>
            <a:endParaRPr lang="en-US" sz="2800" b="1" u="sng" dirty="0" smtClean="0"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522288" y="471823"/>
            <a:ext cx="6541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tiếng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0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split orient="vert"/>
      </p:transition>
    </mc:Choice>
    <mc:Fallback xmlns=""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27215"/>
              </p:ext>
            </p:extLst>
          </p:nvPr>
        </p:nvGraphicFramePr>
        <p:xfrm>
          <a:off x="770283" y="1067573"/>
          <a:ext cx="7884320" cy="566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0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2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543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26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78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20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bí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Tuy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rằng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giàn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205187" y="150791"/>
            <a:ext cx="7436537" cy="8227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US" sz="2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4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94263"/>
              </p:ext>
            </p:extLst>
          </p:nvPr>
        </p:nvGraphicFramePr>
        <p:xfrm>
          <a:off x="757404" y="1192806"/>
          <a:ext cx="7884320" cy="566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0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2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543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26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78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bí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Tuy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rằng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chung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76" marR="68576" marT="34292" marB="34292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giàn</a:t>
                      </a:r>
                      <a:endParaRPr 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76" marR="68576" marT="34292" marB="34292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205187" y="189428"/>
            <a:ext cx="7436537" cy="8227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US" sz="2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88783" y="1649014"/>
            <a:ext cx="70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58507" y="1618236"/>
            <a:ext cx="916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uyền</a:t>
            </a:r>
            <a:endParaRPr lang="en-US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1185" y="1618236"/>
            <a:ext cx="708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9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687</Words>
  <Application>Microsoft Office PowerPoint</Application>
  <PresentationFormat>On-screen Show (4:3)</PresentationFormat>
  <Paragraphs>266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Song</vt:lpstr>
      <vt:lpstr>Arial</vt:lpstr>
      <vt:lpstr>Calibri</vt:lpstr>
      <vt:lpstr>Calibri Light</vt:lpstr>
      <vt:lpstr>Candara</vt:lpstr>
      <vt:lpstr>Times New Roman</vt:lpstr>
      <vt:lpstr>VNI 15 Chops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KHAI BINH</dc:creator>
  <cp:lastModifiedBy>Admin</cp:lastModifiedBy>
  <cp:revision>26</cp:revision>
  <dcterms:created xsi:type="dcterms:W3CDTF">2021-07-19T02:28:49Z</dcterms:created>
  <dcterms:modified xsi:type="dcterms:W3CDTF">2021-08-09T10:15:34Z</dcterms:modified>
</cp:coreProperties>
</file>